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9" r:id="rId2"/>
    <p:sldId id="292" r:id="rId3"/>
    <p:sldId id="280" r:id="rId4"/>
    <p:sldId id="290" r:id="rId5"/>
    <p:sldId id="29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5" r:id="rId22"/>
    <p:sldId id="273" r:id="rId23"/>
    <p:sldId id="274" r:id="rId24"/>
    <p:sldId id="276" r:id="rId25"/>
    <p:sldId id="277" r:id="rId26"/>
    <p:sldId id="278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1368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49C8-7D55-45F7-AA51-603B36AD3EF0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E10E-3C3F-480D-8DDF-A2779E416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49C8-7D55-45F7-AA51-603B36AD3EF0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E10E-3C3F-480D-8DDF-A2779E416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49C8-7D55-45F7-AA51-603B36AD3EF0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E10E-3C3F-480D-8DDF-A2779E416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49C8-7D55-45F7-AA51-603B36AD3EF0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E10E-3C3F-480D-8DDF-A2779E416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49C8-7D55-45F7-AA51-603B36AD3EF0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E10E-3C3F-480D-8DDF-A2779E416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49C8-7D55-45F7-AA51-603B36AD3EF0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E10E-3C3F-480D-8DDF-A2779E416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49C8-7D55-45F7-AA51-603B36AD3EF0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E10E-3C3F-480D-8DDF-A2779E416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49C8-7D55-45F7-AA51-603B36AD3EF0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E10E-3C3F-480D-8DDF-A2779E416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49C8-7D55-45F7-AA51-603B36AD3EF0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E10E-3C3F-480D-8DDF-A2779E416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49C8-7D55-45F7-AA51-603B36AD3EF0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E10E-3C3F-480D-8DDF-A2779E416F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49C8-7D55-45F7-AA51-603B36AD3EF0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74E10E-3C3F-480D-8DDF-A2779E416F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574E10E-3C3F-480D-8DDF-A2779E416FE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5D449C8-7D55-45F7-AA51-603B36AD3EF0}" type="datetimeFigureOut">
              <a:rPr lang="en-US" smtClean="0"/>
              <a:t>7/25/2016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716" y="4267200"/>
            <a:ext cx="4864865" cy="2164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Communication: </a:t>
            </a:r>
            <a:br>
              <a:rPr lang="en-US" sz="6000" dirty="0" smtClean="0"/>
            </a:br>
            <a:r>
              <a:rPr lang="en-US" sz="6000" dirty="0" smtClean="0"/>
              <a:t>The Key to Health Care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Rachel Jones, VALOR-RN Student</a:t>
            </a:r>
          </a:p>
          <a:p>
            <a:r>
              <a:rPr lang="en-US" dirty="0" smtClean="0"/>
              <a:t>Radford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70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11362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+mn-lt"/>
              </a:rPr>
              <a:t>BATH</a:t>
            </a:r>
            <a:br>
              <a:rPr lang="en-US" sz="6000" b="1" dirty="0" smtClean="0">
                <a:solidFill>
                  <a:schemeClr val="tx1"/>
                </a:solidFill>
                <a:latin typeface="+mn-lt"/>
              </a:rPr>
            </a:br>
            <a:endParaRPr lang="en-US" sz="6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71600"/>
            <a:ext cx="5257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5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11362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+mn-lt"/>
              </a:rPr>
              <a:t>WATER</a:t>
            </a:r>
            <a:br>
              <a:rPr lang="en-US" sz="6000" b="1" dirty="0" smtClean="0">
                <a:solidFill>
                  <a:schemeClr val="tx1"/>
                </a:solidFill>
                <a:latin typeface="+mn-lt"/>
              </a:rPr>
            </a:br>
            <a:endParaRPr lang="en-US" sz="6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600"/>
            <a:ext cx="581025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11362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+mn-lt"/>
              </a:rPr>
              <a:t>BLANKET</a:t>
            </a:r>
            <a:br>
              <a:rPr lang="en-US" sz="6000" b="1" dirty="0" smtClean="0">
                <a:solidFill>
                  <a:schemeClr val="tx1"/>
                </a:solidFill>
                <a:latin typeface="+mn-lt"/>
              </a:rPr>
            </a:br>
            <a:endParaRPr lang="en-US" sz="6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6781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11362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+mn-lt"/>
              </a:rPr>
              <a:t>TV ON/OFF</a:t>
            </a:r>
            <a:br>
              <a:rPr lang="en-US" sz="6000" b="1" dirty="0" smtClean="0">
                <a:solidFill>
                  <a:schemeClr val="tx1"/>
                </a:solidFill>
                <a:latin typeface="+mn-lt"/>
              </a:rPr>
            </a:br>
            <a:endParaRPr lang="en-US" sz="6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0"/>
            <a:ext cx="4343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11362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+mn-lt"/>
              </a:rPr>
              <a:t>COLD</a:t>
            </a:r>
            <a:br>
              <a:rPr lang="en-US" sz="6000" b="1" dirty="0" smtClean="0">
                <a:solidFill>
                  <a:schemeClr val="tx1"/>
                </a:solidFill>
                <a:latin typeface="+mn-lt"/>
              </a:rPr>
            </a:br>
            <a:endParaRPr lang="en-US" sz="6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00200"/>
            <a:ext cx="3886200" cy="4413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993" y="4432983"/>
            <a:ext cx="1205230" cy="120523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547" y="2438400"/>
            <a:ext cx="1059815" cy="105981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947" y="1702342"/>
            <a:ext cx="789305" cy="78930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70" y="762000"/>
            <a:ext cx="1205230" cy="120523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" y="2747010"/>
            <a:ext cx="1059815" cy="105981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42" y="4277272"/>
            <a:ext cx="789305" cy="78930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993" y="367347"/>
            <a:ext cx="1206460" cy="1232853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7" y="5395838"/>
            <a:ext cx="1183957" cy="124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11362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+mn-lt"/>
              </a:rPr>
              <a:t>HUNGRY</a:t>
            </a:r>
            <a:br>
              <a:rPr lang="en-US" sz="6000" b="1" dirty="0" smtClean="0">
                <a:solidFill>
                  <a:schemeClr val="tx1"/>
                </a:solidFill>
                <a:latin typeface="+mn-lt"/>
              </a:rPr>
            </a:br>
            <a:endParaRPr lang="en-US" sz="6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0200"/>
            <a:ext cx="580072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11362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+mn-lt"/>
              </a:rPr>
              <a:t>HOT</a:t>
            </a:r>
            <a:br>
              <a:rPr lang="en-US" sz="6000" b="1" dirty="0" smtClean="0">
                <a:solidFill>
                  <a:schemeClr val="tx1"/>
                </a:solidFill>
                <a:latin typeface="+mn-lt"/>
              </a:rPr>
            </a:br>
            <a:endParaRPr lang="en-US" sz="6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24897"/>
            <a:ext cx="396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11362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+mn-lt"/>
              </a:rPr>
              <a:t>TIRED</a:t>
            </a:r>
            <a:br>
              <a:rPr lang="en-US" sz="6000" b="1" dirty="0" smtClean="0">
                <a:solidFill>
                  <a:schemeClr val="tx1"/>
                </a:solidFill>
                <a:latin typeface="+mn-lt"/>
              </a:rPr>
            </a:br>
            <a:endParaRPr lang="en-US" sz="6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24000"/>
            <a:ext cx="4419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11362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+mn-lt"/>
              </a:rPr>
              <a:t>LIGHT ON/OFF</a:t>
            </a:r>
            <a:br>
              <a:rPr lang="en-US" sz="6000" b="1" dirty="0" smtClean="0">
                <a:solidFill>
                  <a:schemeClr val="tx1"/>
                </a:solidFill>
                <a:latin typeface="+mn-lt"/>
              </a:rPr>
            </a:br>
            <a:endParaRPr lang="en-US" sz="6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7800"/>
            <a:ext cx="4572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2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11362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+mn-lt"/>
              </a:rPr>
              <a:t>PHONE</a:t>
            </a:r>
            <a:br>
              <a:rPr lang="en-US" sz="6000" b="1" dirty="0" smtClean="0">
                <a:solidFill>
                  <a:schemeClr val="tx1"/>
                </a:solidFill>
                <a:latin typeface="+mn-lt"/>
              </a:rPr>
            </a:br>
            <a:endParaRPr lang="en-US" sz="6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85329"/>
            <a:ext cx="4250588" cy="455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2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Lucida Calligraphy" panose="03010101010101010101" pitchFamily="66" charset="0"/>
              </a:rPr>
              <a:t>Who am I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Lucida Calligraphy" panose="03010101010101010101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smtClean="0"/>
              <a:t>Senior nursing student at Radford University</a:t>
            </a:r>
          </a:p>
          <a:p>
            <a:r>
              <a:rPr lang="en-US" sz="2000" dirty="0" smtClean="0"/>
              <a:t>4.0 GPA</a:t>
            </a:r>
            <a:endParaRPr lang="en-US" sz="2000" dirty="0"/>
          </a:p>
          <a:p>
            <a:r>
              <a:rPr lang="en-US" sz="2000" dirty="0" smtClean="0"/>
              <a:t>Goals:</a:t>
            </a:r>
          </a:p>
          <a:p>
            <a:pPr lvl="1"/>
            <a:r>
              <a:rPr lang="en-US" sz="2000" dirty="0" smtClean="0"/>
              <a:t>Work in critical care</a:t>
            </a:r>
            <a:endParaRPr lang="en-US" sz="2000" dirty="0"/>
          </a:p>
          <a:p>
            <a:pPr lvl="1"/>
            <a:r>
              <a:rPr lang="en-US" sz="2000" dirty="0" smtClean="0"/>
              <a:t>Go back to graduate school</a:t>
            </a:r>
          </a:p>
          <a:p>
            <a:pPr lvl="1"/>
            <a:r>
              <a:rPr lang="en-US" sz="2000" dirty="0" smtClean="0"/>
              <a:t>Become a nurse anesthetist</a:t>
            </a:r>
          </a:p>
          <a:p>
            <a:pPr lvl="1"/>
            <a:r>
              <a:rPr lang="en-US" sz="2000" dirty="0" smtClean="0"/>
              <a:t>Live happily ever after…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smtClean="0"/>
              <a:t>Founded 1966</a:t>
            </a:r>
          </a:p>
          <a:p>
            <a:r>
              <a:rPr lang="en-US" sz="2000" dirty="0" smtClean="0"/>
              <a:t>Ranked in top 4 percent of all public nursing schools</a:t>
            </a:r>
          </a:p>
          <a:p>
            <a:r>
              <a:rPr lang="en-US" sz="2000" dirty="0" smtClean="0"/>
              <a:t>Ranked in the top 50 nursing schools in the region</a:t>
            </a:r>
          </a:p>
          <a:p>
            <a:r>
              <a:rPr lang="en-US" sz="2000" dirty="0" smtClean="0"/>
              <a:t>97% NCLEX first time pass rate</a:t>
            </a:r>
          </a:p>
          <a:p>
            <a:endParaRPr lang="en-US" sz="2400" dirty="0"/>
          </a:p>
        </p:txBody>
      </p:sp>
      <p:pic>
        <p:nvPicPr>
          <p:cNvPr id="8" name="Picture 2" descr="C:\Users\vharicjonesr1\AppData\Local\Microsoft\Windows\Temporary Internet Files\Content.IE5\AOML4QVH\Radford Nursing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50165" r="53204" b="44006"/>
          <a:stretch/>
        </p:blipFill>
        <p:spPr bwMode="auto">
          <a:xfrm>
            <a:off x="4495800" y="0"/>
            <a:ext cx="3352800" cy="144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Image result for cinderella and prince charming"/>
          <p:cNvSpPr>
            <a:spLocks noChangeAspect="1" noChangeArrowheads="1"/>
          </p:cNvSpPr>
          <p:nvPr/>
        </p:nvSpPr>
        <p:spPr bwMode="auto">
          <a:xfrm>
            <a:off x="63500" y="-4800600"/>
            <a:ext cx="16002000" cy="1000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cinderella and prince charm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0" r="-3612" b="32673"/>
          <a:stretch/>
        </p:blipFill>
        <p:spPr bwMode="auto">
          <a:xfrm>
            <a:off x="762000" y="4821575"/>
            <a:ext cx="3189682" cy="112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radford 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16717"/>
            <a:ext cx="3189514" cy="203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3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11362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+mn-lt"/>
              </a:rPr>
              <a:t>HURT/PAIN</a:t>
            </a:r>
            <a:br>
              <a:rPr lang="en-US" sz="6000" b="1" dirty="0" smtClean="0">
                <a:solidFill>
                  <a:schemeClr val="tx1"/>
                </a:solidFill>
                <a:latin typeface="+mn-lt"/>
              </a:rPr>
            </a:br>
            <a:endParaRPr lang="en-US" sz="6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0"/>
            <a:ext cx="5791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2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11362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6000" b="1" dirty="0" smtClean="0">
                <a:solidFill>
                  <a:schemeClr val="tx1"/>
                </a:solidFill>
                <a:latin typeface="+mn-lt"/>
              </a:rPr>
            </a:br>
            <a:endParaRPr lang="en-US" sz="6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58333"/>
            <a:ext cx="7239000" cy="348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2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11362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+mn-lt"/>
              </a:rPr>
              <a:t>CHAIR</a:t>
            </a:r>
            <a:br>
              <a:rPr lang="en-US" sz="6000" b="1" dirty="0" smtClean="0">
                <a:solidFill>
                  <a:schemeClr val="tx1"/>
                </a:solidFill>
                <a:latin typeface="+mn-lt"/>
              </a:rPr>
            </a:br>
            <a:endParaRPr lang="en-US" sz="6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47800"/>
            <a:ext cx="5715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2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11362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+mn-lt"/>
              </a:rPr>
              <a:t>BED</a:t>
            </a:r>
            <a:br>
              <a:rPr lang="en-US" sz="6000" b="1" dirty="0" smtClean="0">
                <a:solidFill>
                  <a:schemeClr val="tx1"/>
                </a:solidFill>
                <a:latin typeface="+mn-lt"/>
              </a:rPr>
            </a:br>
            <a:endParaRPr lang="en-US" sz="6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629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2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11362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+mn-lt"/>
              </a:rPr>
              <a:t>CHAPLAIN</a:t>
            </a:r>
            <a:br>
              <a:rPr lang="en-US" sz="6000" b="1" dirty="0" smtClean="0">
                <a:solidFill>
                  <a:schemeClr val="tx1"/>
                </a:solidFill>
                <a:latin typeface="+mn-lt"/>
              </a:rPr>
            </a:br>
            <a:endParaRPr lang="en-US" sz="6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71600"/>
            <a:ext cx="6477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1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11362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+mn-lt"/>
              </a:rPr>
              <a:t>SMOKE</a:t>
            </a:r>
            <a:br>
              <a:rPr lang="en-US" sz="6000" b="1" dirty="0" smtClean="0">
                <a:solidFill>
                  <a:schemeClr val="tx1"/>
                </a:solidFill>
                <a:latin typeface="+mn-lt"/>
              </a:rPr>
            </a:br>
            <a:endParaRPr lang="en-US" sz="6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0"/>
            <a:ext cx="52578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1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11362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+mn-lt"/>
              </a:rPr>
              <a:t>ALCOHOL</a:t>
            </a:r>
            <a:br>
              <a:rPr lang="en-US" sz="6000" b="1" dirty="0" smtClean="0">
                <a:solidFill>
                  <a:schemeClr val="tx1"/>
                </a:solidFill>
                <a:latin typeface="+mn-lt"/>
              </a:rPr>
            </a:br>
            <a:endParaRPr lang="en-US" sz="6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6477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1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11362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+mn-lt"/>
              </a:rPr>
              <a:t>REMOTE</a:t>
            </a:r>
            <a:br>
              <a:rPr lang="en-US" sz="6000" b="1" dirty="0" smtClean="0">
                <a:solidFill>
                  <a:schemeClr val="tx1"/>
                </a:solidFill>
                <a:latin typeface="+mn-lt"/>
              </a:rPr>
            </a:br>
            <a:endParaRPr lang="en-US" sz="6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438400"/>
            <a:ext cx="5835015" cy="328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4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11362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+mn-lt"/>
              </a:rPr>
              <a:t>SOCKS ON/OFF</a:t>
            </a:r>
            <a:br>
              <a:rPr lang="en-US" sz="6000" b="1" dirty="0" smtClean="0">
                <a:solidFill>
                  <a:schemeClr val="tx1"/>
                </a:solidFill>
                <a:latin typeface="+mn-lt"/>
              </a:rPr>
            </a:br>
            <a:endParaRPr lang="en-US" sz="6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99586"/>
            <a:ext cx="459928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11362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+mn-lt"/>
              </a:rPr>
              <a:t>FAMILY MEMBER</a:t>
            </a:r>
            <a:br>
              <a:rPr lang="en-US" sz="6000" b="1" dirty="0" smtClean="0">
                <a:solidFill>
                  <a:schemeClr val="tx1"/>
                </a:solidFill>
                <a:latin typeface="+mn-lt"/>
              </a:rPr>
            </a:br>
            <a:endParaRPr lang="en-US" sz="6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 descr="Image result for Family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382" y="1600200"/>
            <a:ext cx="6834188" cy="455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89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What’s a VALOR?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Rising senior in a nursing program</a:t>
            </a:r>
          </a:p>
          <a:p>
            <a:r>
              <a:rPr lang="en-US" dirty="0" smtClean="0"/>
              <a:t>Selected based on GPA, resume, recommendation, and clinical experience</a:t>
            </a:r>
          </a:p>
          <a:p>
            <a:r>
              <a:rPr lang="en-US" dirty="0" smtClean="0"/>
              <a:t>Interviewed and hired as a VALOR RN Student Tech</a:t>
            </a:r>
          </a:p>
          <a:p>
            <a:r>
              <a:rPr lang="en-US" dirty="0" smtClean="0"/>
              <a:t>Complete 400 hours over the summer</a:t>
            </a:r>
          </a:p>
          <a:p>
            <a:r>
              <a:rPr lang="en-US" dirty="0" smtClean="0"/>
              <a:t>Work on the assigned floor under RN, BSN</a:t>
            </a:r>
          </a:p>
          <a:p>
            <a:r>
              <a:rPr lang="en-US" dirty="0" smtClean="0"/>
              <a:t>Rotate among other units and specialty clinics</a:t>
            </a:r>
          </a:p>
          <a:p>
            <a:r>
              <a:rPr lang="en-US" dirty="0" smtClean="0"/>
              <a:t>Determine improvement project with nurse manager and nurse educator</a:t>
            </a:r>
          </a:p>
          <a:p>
            <a:r>
              <a:rPr lang="en-US" dirty="0" smtClean="0"/>
              <a:t>Complete project, write paper with literature review, and present</a:t>
            </a:r>
          </a:p>
        </p:txBody>
      </p:sp>
    </p:spTree>
    <p:extLst>
      <p:ext uri="{BB962C8B-B14F-4D97-AF65-F5344CB8AC3E}">
        <p14:creationId xmlns:p14="http://schemas.microsoft.com/office/powerpoint/2010/main" val="356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11362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+mn-lt"/>
              </a:rPr>
              <a:t>CHEST PAIN</a:t>
            </a:r>
            <a:br>
              <a:rPr lang="en-US" sz="6000" b="1" dirty="0" smtClean="0">
                <a:solidFill>
                  <a:schemeClr val="tx1"/>
                </a:solidFill>
                <a:latin typeface="+mn-lt"/>
              </a:rPr>
            </a:br>
            <a:endParaRPr lang="en-US" sz="6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7800"/>
            <a:ext cx="46482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2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11362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+mn-lt"/>
              </a:rPr>
              <a:t>HEADACHE</a:t>
            </a:r>
            <a:br>
              <a:rPr lang="en-US" sz="6000" b="1" dirty="0" smtClean="0">
                <a:solidFill>
                  <a:schemeClr val="tx1"/>
                </a:solidFill>
                <a:latin typeface="+mn-lt"/>
              </a:rPr>
            </a:br>
            <a:endParaRPr lang="en-US" sz="6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1"/>
          <a:stretch/>
        </p:blipFill>
        <p:spPr>
          <a:xfrm>
            <a:off x="1524000" y="1600200"/>
            <a:ext cx="5105400" cy="426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2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11362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+mn-lt"/>
              </a:rPr>
              <a:t>NAUSEA</a:t>
            </a:r>
            <a:br>
              <a:rPr lang="en-US" sz="6000" b="1" dirty="0" smtClean="0">
                <a:solidFill>
                  <a:schemeClr val="tx1"/>
                </a:solidFill>
                <a:latin typeface="+mn-lt"/>
              </a:rPr>
            </a:br>
            <a:endParaRPr lang="en-US" sz="6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7800"/>
            <a:ext cx="4419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2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11362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+mn-lt"/>
              </a:rPr>
              <a:t>DIZZY/LIGHTHEADED</a:t>
            </a:r>
            <a:br>
              <a:rPr lang="en-US" sz="6000" b="1" dirty="0" smtClean="0">
                <a:solidFill>
                  <a:schemeClr val="tx1"/>
                </a:solidFill>
                <a:latin typeface="+mn-lt"/>
              </a:rPr>
            </a:br>
            <a:endParaRPr lang="en-US" sz="6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47800"/>
            <a:ext cx="4876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2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Them…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Visual Aid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Simple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Colorful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Picture featured, with phrase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Low-cost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Better serve our vets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 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024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-457200">
              <a:lnSpc>
                <a:spcPct val="200000"/>
              </a:lnSpc>
              <a:buNone/>
            </a:pP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</a:rPr>
              <a:t>Juvé-Udina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, M.E., Pérez, E.,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</a:rPr>
              <a:t>Padrés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, N.,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</a:rPr>
              <a:t>Samartino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, M.,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</a:rPr>
              <a:t>García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, M.,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</a:rPr>
              <a:t>Creus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, M.,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</a:rPr>
              <a:t>Batllori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., N. &amp;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</a:rPr>
              <a:t>Calvo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, C. (2014). Basic nursing care: Retrospective evaluation of communication and psychosocial interventions documented by nurses in the acute care setting. </a:t>
            </a:r>
            <a:r>
              <a:rPr lang="en-US" sz="1400" i="1" dirty="0">
                <a:solidFill>
                  <a:schemeClr val="accent5">
                    <a:lumMod val="75000"/>
                  </a:schemeClr>
                </a:solidFill>
              </a:rPr>
              <a:t>Journal of nursing scholarship, 46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(1), 65-72). </a:t>
            </a:r>
          </a:p>
          <a:p>
            <a:pPr marL="114300" indent="-457200">
              <a:lnSpc>
                <a:spcPct val="200000"/>
              </a:lnSpc>
              <a:buNone/>
            </a:pP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</a:rPr>
              <a:t>Keltner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, N.,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</a:rPr>
              <a:t>Bostrom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, C. &amp; McGuinness, T. (2011). Nurse-patient communication. In D. Smith (Ed.) </a:t>
            </a:r>
            <a:r>
              <a:rPr lang="en-US" sz="1400" i="1" dirty="0">
                <a:solidFill>
                  <a:schemeClr val="accent5">
                    <a:lumMod val="75000"/>
                  </a:schemeClr>
                </a:solidFill>
              </a:rPr>
              <a:t>Psychiatric nursing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(pp. 60-65). St. Louis, MO: Elsevier. </a:t>
            </a:r>
            <a:r>
              <a:rPr lang="en-US" sz="1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59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365085"/>
              </p:ext>
            </p:extLst>
          </p:nvPr>
        </p:nvGraphicFramePr>
        <p:xfrm>
          <a:off x="304800" y="1452247"/>
          <a:ext cx="7848600" cy="39535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8600"/>
              </a:tblGrid>
              <a:tr h="9224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Situation</a:t>
                      </a:r>
                      <a:r>
                        <a:rPr lang="en-US" sz="1600" dirty="0">
                          <a:effectLst/>
                        </a:rPr>
                        <a:t>: Patients cannot always communicate effectively after anesthesia, while in pain, or when drowsy. </a:t>
                      </a:r>
                      <a:r>
                        <a:rPr lang="en-US" sz="1600" dirty="0" smtClean="0">
                          <a:effectLst/>
                        </a:rPr>
                        <a:t>Some patients</a:t>
                      </a:r>
                      <a:r>
                        <a:rPr lang="en-US" sz="1600" baseline="0" dirty="0" smtClean="0">
                          <a:effectLst/>
                        </a:rPr>
                        <a:t> also have dementia, creating a barrier between communication. </a:t>
                      </a:r>
                      <a:r>
                        <a:rPr lang="en-US" sz="1600" dirty="0" smtClean="0">
                          <a:effectLst/>
                        </a:rPr>
                        <a:t>Nurses </a:t>
                      </a:r>
                      <a:r>
                        <a:rPr lang="en-US" sz="1600" dirty="0">
                          <a:effectLst/>
                        </a:rPr>
                        <a:t>also try not to disturb other patients in the two and four-man rooms at night when trying to communicate with other patients sharing the room. 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904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Background</a:t>
                      </a:r>
                      <a:r>
                        <a:rPr lang="en-US" sz="1600" dirty="0">
                          <a:effectLst/>
                        </a:rPr>
                        <a:t>: There is often a barrier of communication between the nurse and patient. This barrier is sometimes due to the patient’s post-operative status and the lasting effects of anesthesia. Other times where communication can be misconstrued can be related to </a:t>
                      </a:r>
                      <a:r>
                        <a:rPr lang="en-US" sz="1600" dirty="0" smtClean="0">
                          <a:effectLst/>
                        </a:rPr>
                        <a:t>patients </a:t>
                      </a:r>
                      <a:r>
                        <a:rPr lang="en-US" sz="1600" dirty="0">
                          <a:effectLst/>
                        </a:rPr>
                        <a:t>who are in so much pain that they cannot express what they need. There are other times </a:t>
                      </a:r>
                      <a:r>
                        <a:rPr lang="en-US" sz="1600" dirty="0" smtClean="0">
                          <a:effectLst/>
                        </a:rPr>
                        <a:t>when </a:t>
                      </a:r>
                      <a:r>
                        <a:rPr lang="en-US" sz="1600" dirty="0">
                          <a:effectLst/>
                        </a:rPr>
                        <a:t>the patient is simply drowsy, whether it be from medication or lack of rest, and times where the nurse is trying not to disturb the other veterans in the room; however, patients can still have unmet needs during this time, and nurses need a quick and easy way to check for these needs</a:t>
                      </a:r>
                      <a:r>
                        <a:rPr lang="en-US" sz="1600" dirty="0" smtClean="0">
                          <a:effectLst/>
                        </a:rPr>
                        <a:t>.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Cards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00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756422"/>
              </p:ext>
            </p:extLst>
          </p:nvPr>
        </p:nvGraphicFramePr>
        <p:xfrm>
          <a:off x="304800" y="1936178"/>
          <a:ext cx="7848600" cy="2407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8600"/>
              </a:tblGrid>
              <a:tr h="9224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Assessment</a:t>
                      </a:r>
                      <a:r>
                        <a:rPr lang="en-US" sz="1600" dirty="0">
                          <a:effectLst/>
                        </a:rPr>
                        <a:t>: 2F does not currently have a flashcard method of patient communication in place. There is a need for a laminated, ring-bound flashcard set </a:t>
                      </a:r>
                      <a:r>
                        <a:rPr lang="en-US" sz="1600" dirty="0" smtClean="0">
                          <a:effectLst/>
                        </a:rPr>
                        <a:t>of</a:t>
                      </a:r>
                      <a:r>
                        <a:rPr lang="en-US" sz="1600" baseline="0" dirty="0" smtClean="0">
                          <a:effectLst/>
                        </a:rPr>
                        <a:t> common requests  </a:t>
                      </a:r>
                      <a:r>
                        <a:rPr lang="en-US" sz="1600" dirty="0" smtClean="0">
                          <a:effectLst/>
                        </a:rPr>
                        <a:t>that </a:t>
                      </a:r>
                      <a:r>
                        <a:rPr lang="en-US" sz="1600" dirty="0">
                          <a:effectLst/>
                        </a:rPr>
                        <a:t>the nurse can use to help understand and ultimately meet the needs of the patient</a:t>
                      </a:r>
                      <a:r>
                        <a:rPr lang="en-US" sz="1600" dirty="0" smtClean="0">
                          <a:effectLst/>
                        </a:rPr>
                        <a:t>.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24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Recommendation</a:t>
                      </a:r>
                      <a:r>
                        <a:rPr lang="en-US" sz="1600" dirty="0">
                          <a:effectLst/>
                        </a:rPr>
                        <a:t>: Provide nurses with a ring-bound laminated flashcard set of common requests/needs to facilitate easier communication with patients who have something impeding their communication. 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26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93945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How can I help you</a:t>
            </a:r>
            <a:r>
              <a:rPr lang="en-US" sz="6000" b="1" dirty="0" smtClean="0"/>
              <a:t>?</a:t>
            </a:r>
          </a:p>
          <a:p>
            <a:endParaRPr lang="en-US" sz="4800" b="1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752600"/>
            <a:ext cx="4038600" cy="426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9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11362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+mn-lt"/>
              </a:rPr>
              <a:t>NURSE</a:t>
            </a:r>
            <a:br>
              <a:rPr lang="en-US" sz="6000" b="1" dirty="0" smtClean="0">
                <a:solidFill>
                  <a:schemeClr val="tx1"/>
                </a:solidFill>
                <a:latin typeface="+mn-lt"/>
              </a:rPr>
            </a:br>
            <a:endParaRPr lang="en-US" sz="6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76400"/>
            <a:ext cx="370522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1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11362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+mn-lt"/>
              </a:rPr>
              <a:t>Bathroom</a:t>
            </a:r>
            <a:br>
              <a:rPr lang="en-US" sz="6000" b="1" dirty="0" smtClean="0">
                <a:solidFill>
                  <a:schemeClr val="tx1"/>
                </a:solidFill>
                <a:latin typeface="+mn-lt"/>
              </a:rPr>
            </a:br>
            <a:endParaRPr lang="en-US" sz="6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4000"/>
            <a:ext cx="3875406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5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11362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+mn-lt"/>
              </a:rPr>
              <a:t>Go Walk</a:t>
            </a:r>
            <a:br>
              <a:rPr lang="en-US" sz="6000" b="1" dirty="0" smtClean="0">
                <a:solidFill>
                  <a:schemeClr val="tx1"/>
                </a:solidFill>
                <a:latin typeface="+mn-lt"/>
              </a:rPr>
            </a:br>
            <a:endParaRPr lang="en-US" sz="6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02" y="1320288"/>
            <a:ext cx="4186698" cy="454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5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106</TotalTime>
  <Words>560</Words>
  <Application>Microsoft Office PowerPoint</Application>
  <PresentationFormat>On-screen Show (4:3)</PresentationFormat>
  <Paragraphs>72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Adjacency</vt:lpstr>
      <vt:lpstr>Communication:  The Key to Health Care</vt:lpstr>
      <vt:lpstr>Who am I</vt:lpstr>
      <vt:lpstr>What’s a VALOR?</vt:lpstr>
      <vt:lpstr>Communication Cards</vt:lpstr>
      <vt:lpstr>PowerPoint Presentation</vt:lpstr>
      <vt:lpstr>PowerPoint Presentation</vt:lpstr>
      <vt:lpstr>NURSE </vt:lpstr>
      <vt:lpstr>Bathroom </vt:lpstr>
      <vt:lpstr>Go Walk </vt:lpstr>
      <vt:lpstr>BATH </vt:lpstr>
      <vt:lpstr>WATER </vt:lpstr>
      <vt:lpstr>BLANKET </vt:lpstr>
      <vt:lpstr>TV ON/OFF </vt:lpstr>
      <vt:lpstr>COLD </vt:lpstr>
      <vt:lpstr>HUNGRY </vt:lpstr>
      <vt:lpstr>HOT </vt:lpstr>
      <vt:lpstr>TIRED </vt:lpstr>
      <vt:lpstr>LIGHT ON/OFF </vt:lpstr>
      <vt:lpstr>PHONE </vt:lpstr>
      <vt:lpstr>HURT/PAIN </vt:lpstr>
      <vt:lpstr> </vt:lpstr>
      <vt:lpstr>CHAIR </vt:lpstr>
      <vt:lpstr>BED </vt:lpstr>
      <vt:lpstr>CHAPLAIN </vt:lpstr>
      <vt:lpstr>SMOKE </vt:lpstr>
      <vt:lpstr>ALCOHOL </vt:lpstr>
      <vt:lpstr>REMOTE </vt:lpstr>
      <vt:lpstr>SOCKS ON/OFF </vt:lpstr>
      <vt:lpstr>FAMILY MEMBER </vt:lpstr>
      <vt:lpstr>CHEST PAIN </vt:lpstr>
      <vt:lpstr>HEADACHE </vt:lpstr>
      <vt:lpstr>NAUSEA </vt:lpstr>
      <vt:lpstr>DIZZY/LIGHTHEADED </vt:lpstr>
      <vt:lpstr>Why Use Them…</vt:lpstr>
      <vt:lpstr>References</vt:lpstr>
    </vt:vector>
  </TitlesOfParts>
  <Company>Veteran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Department of Veterans Affairs</dc:creator>
  <cp:lastModifiedBy>Jones, Rachel   RICVAMC</cp:lastModifiedBy>
  <cp:revision>12</cp:revision>
  <dcterms:created xsi:type="dcterms:W3CDTF">2016-07-18T22:35:32Z</dcterms:created>
  <dcterms:modified xsi:type="dcterms:W3CDTF">2016-07-25T18:40:53Z</dcterms:modified>
</cp:coreProperties>
</file>